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46</c:v>
                </c:pt>
                <c:pt idx="4">
                  <c:v>1</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Sheet1!$B$2:$B$6</c:f>
              <c:numCache>
                <c:formatCode>0.0</c:formatCode>
                <c:ptCount val="5"/>
                <c:pt idx="0">
                  <c:v>7.6</c:v>
                </c:pt>
                <c:pt idx="1">
                  <c:v>7.5</c:v>
                </c:pt>
                <c:pt idx="2">
                  <c:v>7.4</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Sheet1!$C$2:$C$6</c:f>
              <c:numCache>
                <c:formatCode>0.0</c:formatCode>
                <c:ptCount val="5"/>
                <c:pt idx="0">
                  <c:v>2.4000000000000004</c:v>
                </c:pt>
                <c:pt idx="1">
                  <c:v>2.5</c:v>
                </c:pt>
                <c:pt idx="2">
                  <c:v>2.5999999999999996</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Sheet1!$B$2:$B$6</c:f>
              <c:numCache>
                <c:formatCode>0.0</c:formatCode>
                <c:ptCount val="5"/>
                <c:pt idx="0">
                  <c:v>6.8</c:v>
                </c:pt>
                <c:pt idx="1">
                  <c:v>6.9</c:v>
                </c:pt>
                <c:pt idx="2">
                  <c:v>6.9</c:v>
                </c:pt>
                <c:pt idx="3">
                  <c:v>7.1</c:v>
                </c:pt>
                <c:pt idx="4">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Sheet1!$C$2:$C$6</c:f>
              <c:numCache>
                <c:formatCode>0.0</c:formatCode>
                <c:ptCount val="5"/>
                <c:pt idx="0">
                  <c:v>3.2</c:v>
                </c:pt>
                <c:pt idx="1">
                  <c:v>3.0999999999999996</c:v>
                </c:pt>
                <c:pt idx="2">
                  <c:v>3.0999999999999996</c:v>
                </c:pt>
                <c:pt idx="3">
                  <c:v>2.9000000000000004</c:v>
                </c:pt>
                <c:pt idx="4">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0.17751289855499941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9.1498000000000523E-2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0.95522399999999941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9.1498000000000523E-2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0.32819399999999987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0.63787800000000061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6.9714369999999999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0.17041617342530024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9.2600000000000016E-2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0.96673099999999934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9.2600000000000016E-2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0.33214699999999997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0.85646500000000003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7.2312450000000004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1.3971539999999996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0.47337100000000021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0.1319720000000002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1.3777720000000002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0.13197199999999931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0.43817031179690069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7.9345280000000002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0.10226500000000005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0.34156399999999998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9.5226000000000255E-2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0.9941399999999998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9.5225999999999367E-2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0.34156400000000087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0.60234499999999969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7.0531730000000001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0.20219900000000024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0.31607300000000027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8.8118999999999836E-2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0.91994899999999991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8.8117999999999697E-2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0.31607400000000041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0.84012000000000064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8.197692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0.11975200000000008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0.12920599999999993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3.602199999999911E-2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0.37606099999999998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3.6022000000000887E-2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0.12920599999999993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0.19595699999999994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9.0666360000000008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12</c:v>
                </c:pt>
                <c:pt idx="1">
                  <c:v>28</c:v>
                </c:pt>
                <c:pt idx="2">
                  <c:v>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9.853999999999985E-2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0.32487200000000005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9.0571999999999875E-2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0.94555699999999998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9.0571999999999875E-2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0.32487200000000005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0.76079200000000036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4.6051830000000002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0.35052299999999992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0.33456200000000003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9.3274000000000079E-2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0.97376299999999993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9.3272999999999939E-2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0.33456300000000017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0.88514599999999977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6.3071109999999999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0.38752298525759965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0.15147500000000047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1.5813719999999991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0.15147500000000136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0.54332299999999911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0.69224600000000081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7.663646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0.9012879999999992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0.39931400000000039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0.11132600000000004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1.1622249999999994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0.11132600000000004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0.39931400000000039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0.40847899999999981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7.8615909999999998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1.234105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0.40434000000000037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0.11272699999999958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1.1768530000000004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0.11272699999999958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0.40434000000000037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0.89721000000000029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5.752796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Q7. Did the hospital staff explain the reasons for changing wards during the night in a way you could understand?</c:v>
                </c:pt>
                <c:pt idx="2">
                  <c:v>The hospital and ward Q4. Did you get help from staff to keep in touch with your family and friends?</c:v>
                </c:pt>
                <c:pt idx="3">
                  <c:v>Operations and procedures Q32. Beforehand, how well did hospital staff answer your questions about the operations or procedures?</c:v>
                </c:pt>
                <c:pt idx="4">
                  <c:v>Doctors Q16. When you asked doctors questions, did you get answers you could understand?</c:v>
                </c:pt>
              </c:strCache>
            </c:strRef>
          </c:cat>
          <c:val>
            <c:numRef>
              <c:f>Sheet1!$B$2:$B$6</c:f>
              <c:numCache>
                <c:formatCode>0.0</c:formatCode>
                <c:ptCount val="5"/>
                <c:pt idx="0">
                  <c:v>6.7</c:v>
                </c:pt>
                <c:pt idx="1">
                  <c:v>7.3</c:v>
                </c:pt>
                <c:pt idx="2">
                  <c:v>8.3000000000000007</c:v>
                </c:pt>
                <c:pt idx="3">
                  <c:v>9.1999999999999993</c:v>
                </c:pt>
                <c:pt idx="4">
                  <c:v>8.9</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Q7. Did the hospital staff explain the reasons for changing wards during the night in a way you could understand?</c:v>
                </c:pt>
                <c:pt idx="2">
                  <c:v>The hospital and ward Q4. Did you get help from staff to keep in touch with your family and friends?</c:v>
                </c:pt>
                <c:pt idx="3">
                  <c:v>Operations and procedures Q32. Beforehand, how well did hospital staff answer your questions about the operations or procedures?</c:v>
                </c:pt>
                <c:pt idx="4">
                  <c:v>Doctors Q16. When you asked doctors questions, did you get answers you could understand?</c:v>
                </c:pt>
              </c:strCache>
            </c:strRef>
          </c:cat>
          <c:val>
            <c:numRef>
              <c:f>Sheet1!$C$2:$C$6</c:f>
              <c:numCache>
                <c:formatCode>0.0</c:formatCode>
                <c:ptCount val="5"/>
                <c:pt idx="0">
                  <c:v>5.9</c:v>
                </c:pt>
                <c:pt idx="1">
                  <c:v>6.7</c:v>
                </c:pt>
                <c:pt idx="2">
                  <c:v>7.7</c:v>
                </c:pt>
                <c:pt idx="3">
                  <c:v>8.9</c:v>
                </c:pt>
                <c:pt idx="4">
                  <c:v>8.6999999999999993</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Your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Your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Your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Your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Your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Your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Your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Your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1.3799539704693899</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Sheet1!$B$2:$B$6</c:f>
              <c:numCache>
                <c:formatCode>0.0</c:formatCode>
                <c:ptCount val="5"/>
                <c:pt idx="0">
                  <c:v>1.5</c:v>
                </c:pt>
                <c:pt idx="1">
                  <c:v>1.4</c:v>
                </c:pt>
                <c:pt idx="2">
                  <c:v>1.3</c:v>
                </c:pt>
                <c:pt idx="3">
                  <c:v>1.2</c:v>
                </c:pt>
                <c:pt idx="4">
                  <c:v>1.2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Sheet1!$C$2:$C$6</c:f>
              <c:numCache>
                <c:formatCode>0.0</c:formatCode>
                <c:ptCount val="5"/>
                <c:pt idx="0">
                  <c:v>8.5</c:v>
                </c:pt>
                <c:pt idx="1">
                  <c:v>8.6</c:v>
                </c:pt>
                <c:pt idx="2">
                  <c:v>8.6999999999999993</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Sheet1!$B$2:$B$6</c:f>
              <c:numCache>
                <c:formatCode>0.0</c:formatCode>
                <c:ptCount val="5"/>
                <c:pt idx="0">
                  <c:v>0.7</c:v>
                </c:pt>
                <c:pt idx="1">
                  <c:v>0.8</c:v>
                </c:pt>
                <c:pt idx="2">
                  <c:v>0.9</c:v>
                </c:pt>
                <c:pt idx="3">
                  <c:v>0.9</c:v>
                </c:pt>
                <c:pt idx="4">
                  <c:v>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Sheet1!$C$2:$C$6</c:f>
              <c:numCache>
                <c:formatCode>0.0</c:formatCode>
                <c:ptCount val="5"/>
                <c:pt idx="0">
                  <c:v>9.3000000000000007</c:v>
                </c:pt>
                <c:pt idx="1">
                  <c:v>9.1999999999999993</c:v>
                </c:pt>
                <c:pt idx="2">
                  <c:v>9.1</c:v>
                </c:pt>
                <c:pt idx="3">
                  <c:v>9.1</c:v>
                </c:pt>
                <c:pt idx="4">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0.10199155719059999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0.12512800000000002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1.3063200000000001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0.12512799999999968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0.44882200000000028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0.83618199999999998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1.3799539999999999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Your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Your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Your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Your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Your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Your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Your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Your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9.2326231423793406</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Leaving hospital Q46. After leaving hospital, did you get enough support from health or social care services to help you recover or manage your condition?</c:v>
                </c:pt>
                <c:pt idx="1">
                  <c:v>The hospital and ward Q5. Were you ever prevented from sleeping at night by noise from staff?</c:v>
                </c:pt>
                <c:pt idx="2">
                  <c:v>Leaving hospital Q37. Did hospital staff discuss with you whether you would need any additional equipment in your home, or any changes to your home, after leaving the hospital?</c:v>
                </c:pt>
                <c:pt idx="3">
                  <c:v>Leaving hospital Q42. Before you left hospital, did you know what would happen next with your care?</c:v>
                </c:pt>
                <c:pt idx="4">
                  <c:v>The hospital and ward Q12. How would you rate the hospital food?</c:v>
                </c:pt>
              </c:strCache>
            </c:strRef>
          </c:cat>
          <c:val>
            <c:numRef>
              <c:f>Sheet1!$B$2:$B$6</c:f>
              <c:numCache>
                <c:formatCode>0.0</c:formatCode>
                <c:ptCount val="5"/>
                <c:pt idx="0">
                  <c:v>5.8</c:v>
                </c:pt>
                <c:pt idx="1">
                  <c:v>7.7</c:v>
                </c:pt>
                <c:pt idx="2">
                  <c:v>7.9</c:v>
                </c:pt>
                <c:pt idx="3">
                  <c:v>6.3</c:v>
                </c:pt>
                <c:pt idx="4">
                  <c:v>6.8</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Q46. After leaving hospital, did you get enough support from health or social care services to help you recover or manage your condition?</c:v>
                </c:pt>
                <c:pt idx="1">
                  <c:v>The hospital and ward Q5. Were you ever prevented from sleeping at night by noise from staff?</c:v>
                </c:pt>
                <c:pt idx="2">
                  <c:v>Leaving hospital Q37. Did hospital staff discuss with you whether you would need any additional equipment in your home, or any changes to your home, after leaving the hospital?</c:v>
                </c:pt>
                <c:pt idx="3">
                  <c:v>Leaving hospital Q42. Before you left hospital, did you know what would happen next with your care?</c:v>
                </c:pt>
                <c:pt idx="4">
                  <c:v>The hospital and ward Q12. How would you rate the hospital food?</c:v>
                </c:pt>
              </c:strCache>
            </c:strRef>
          </c:cat>
          <c:val>
            <c:numRef>
              <c:f>Sheet1!$C$2:$C$6</c:f>
              <c:numCache>
                <c:formatCode>0.0</c:formatCode>
                <c:ptCount val="5"/>
                <c:pt idx="0">
                  <c:v>6.2</c:v>
                </c:pt>
                <c:pt idx="1">
                  <c:v>8.1</c:v>
                </c:pt>
                <c:pt idx="2">
                  <c:v>8.3000000000000007</c:v>
                </c:pt>
                <c:pt idx="3">
                  <c:v>6.6</c:v>
                </c:pt>
                <c:pt idx="4">
                  <c:v>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9.4</c:v>
                </c:pt>
                <c:pt idx="1">
                  <c:v>9.4</c:v>
                </c:pt>
                <c:pt idx="2">
                  <c:v>9.3000000000000007</c:v>
                </c:pt>
                <c:pt idx="3">
                  <c:v>9.3000000000000007</c:v>
                </c:pt>
                <c:pt idx="4">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0.59999999999999964</c:v>
                </c:pt>
                <c:pt idx="1">
                  <c:v>0.59999999999999964</c:v>
                </c:pt>
                <c:pt idx="2">
                  <c:v>0.69999999999999929</c:v>
                </c:pt>
                <c:pt idx="3">
                  <c:v>0.69999999999999929</c:v>
                </c:pt>
                <c:pt idx="4">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Sheet1!$B$2:$B$6</c:f>
              <c:numCache>
                <c:formatCode>0.0</c:formatCode>
                <c:ptCount val="5"/>
                <c:pt idx="0">
                  <c:v>8.8000000000000007</c:v>
                </c:pt>
                <c:pt idx="1">
                  <c:v>8.8000000000000007</c:v>
                </c:pt>
                <c:pt idx="2">
                  <c:v>8.9</c:v>
                </c:pt>
                <c:pt idx="3">
                  <c:v>9</c:v>
                </c:pt>
                <c:pt idx="4">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Sheet1!$C$2:$C$6</c:f>
              <c:numCache>
                <c:formatCode>0.0</c:formatCode>
                <c:ptCount val="5"/>
                <c:pt idx="0">
                  <c:v>1.1999999999999993</c:v>
                </c:pt>
                <c:pt idx="1">
                  <c:v>1.1999999999999993</c:v>
                </c:pt>
                <c:pt idx="2">
                  <c:v>1.0999999999999996</c:v>
                </c:pt>
                <c:pt idx="3">
                  <c:v>1</c:v>
                </c:pt>
                <c:pt idx="4">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0.27125900000000058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0.21590600000000038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6.0192999999999941E-2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0.62840499999999899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6.0192999999999941E-2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0.21590600000000038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9.871700000000061E-2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9.2326230000000002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Your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Your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Your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Your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Your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Your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Your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Your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8.1663038488298394</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Sheet1!$B$2:$B$6</c:f>
              <c:numCache>
                <c:formatCode>0.0</c:formatCode>
                <c:ptCount val="5"/>
                <c:pt idx="0">
                  <c:v>8.5</c:v>
                </c:pt>
                <c:pt idx="1">
                  <c:v>8.5</c:v>
                </c:pt>
                <c:pt idx="2">
                  <c:v>8.3000000000000007</c:v>
                </c:pt>
                <c:pt idx="3">
                  <c:v>8.3000000000000007</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Sheet1!$C$2:$C$6</c:f>
              <c:numCache>
                <c:formatCode>0.0</c:formatCode>
                <c:ptCount val="5"/>
                <c:pt idx="0">
                  <c:v>1.5</c:v>
                </c:pt>
                <c:pt idx="1">
                  <c:v>1.5</c:v>
                </c:pt>
                <c:pt idx="2">
                  <c:v>1.6999999999999993</c:v>
                </c:pt>
                <c:pt idx="3">
                  <c:v>1.6999999999999993</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7.8</c:v>
                </c:pt>
                <c:pt idx="1">
                  <c:v>7.9</c:v>
                </c:pt>
                <c:pt idx="2">
                  <c:v>8</c:v>
                </c:pt>
                <c:pt idx="3">
                  <c:v>8</c:v>
                </c:pt>
                <c:pt idx="4">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2.2000000000000002</c:v>
                </c:pt>
                <c:pt idx="1">
                  <c:v>2.0999999999999996</c:v>
                </c:pt>
                <c:pt idx="2">
                  <c:v>2</c:v>
                </c:pt>
                <c:pt idx="3">
                  <c:v>2</c:v>
                </c:pt>
                <c:pt idx="4">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0.27108102827430081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8.0557999999999907E-2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0.84100800000000042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8.055699999999888E-2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0.2889520000000001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0.4712840000000007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8.1663040000000002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5.9</c:v>
                </c:pt>
                <c:pt idx="1">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4.0999999999999996</c:v>
                </c:pt>
                <c:pt idx="1">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Your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Your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Your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Your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Your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Your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Your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Your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7.3425877429182203</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Sheet1!$B$2:$B$6</c:f>
              <c:numCache>
                <c:formatCode>0.0</c:formatCode>
                <c:ptCount val="5"/>
                <c:pt idx="0">
                  <c:v>7.7</c:v>
                </c:pt>
                <c:pt idx="1">
                  <c:v>7.6</c:v>
                </c:pt>
                <c:pt idx="2">
                  <c:v>7.4</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Sheet1!$C$2:$C$6</c:f>
              <c:numCache>
                <c:formatCode>0.0</c:formatCode>
                <c:ptCount val="5"/>
                <c:pt idx="0">
                  <c:v>2.2999999999999998</c:v>
                </c:pt>
                <c:pt idx="1">
                  <c:v>2.4000000000000004</c:v>
                </c:pt>
                <c:pt idx="2">
                  <c:v>2.5999999999999996</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0.19999999999999929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Sheet1!$B$2:$B$6</c:f>
              <c:numCache>
                <c:formatCode>0.0</c:formatCode>
                <c:ptCount val="5"/>
                <c:pt idx="0">
                  <c:v>6.4</c:v>
                </c:pt>
                <c:pt idx="1">
                  <c:v>6.7</c:v>
                </c:pt>
                <c:pt idx="2">
                  <c:v>6.8</c:v>
                </c:pt>
                <c:pt idx="3">
                  <c:v>6.9</c:v>
                </c:pt>
                <c:pt idx="4">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Sheet1!$C$2:$C$6</c:f>
              <c:numCache>
                <c:formatCode>0.0</c:formatCode>
                <c:ptCount val="5"/>
                <c:pt idx="0">
                  <c:v>3.5999999999999996</c:v>
                </c:pt>
                <c:pt idx="1">
                  <c:v>3.3</c:v>
                </c:pt>
                <c:pt idx="2">
                  <c:v>3.2</c:v>
                </c:pt>
                <c:pt idx="3">
                  <c:v>3.0999999999999996</c:v>
                </c:pt>
                <c:pt idx="4">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0.49526944194090028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0.16554599999999997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1.7282779999999995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0.75934200000000107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0.79491499999999959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6.929074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6.1</c:v>
                </c:pt>
                <c:pt idx="1">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3.9000000000000004</c:v>
                </c:pt>
                <c:pt idx="1">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1.0786000000000406E-2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0.51024799999999981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0.14225400000000032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1.4851049999999999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0.65250200000000014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0.28291600000000017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7.7561010000000001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7.5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Your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Your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Your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Your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Your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Your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Your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Your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7.8338416003931002</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Sheet1!$B$2:$B$6</c:f>
              <c:numCache>
                <c:formatCode>0.0</c:formatCode>
                <c:ptCount val="5"/>
                <c:pt idx="0">
                  <c:v>8.1</c:v>
                </c:pt>
                <c:pt idx="1">
                  <c:v>8</c:v>
                </c:pt>
                <c:pt idx="2">
                  <c:v>8</c:v>
                </c:pt>
                <c:pt idx="3">
                  <c:v>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Sheet1!$C$2:$C$6</c:f>
              <c:numCache>
                <c:formatCode>0.0</c:formatCode>
                <c:ptCount val="5"/>
                <c:pt idx="0">
                  <c:v>1.9000000000000004</c:v>
                </c:pt>
                <c:pt idx="1">
                  <c:v>2</c:v>
                </c:pt>
                <c:pt idx="2">
                  <c:v>2</c:v>
                </c:pt>
                <c:pt idx="3">
                  <c:v>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4.4000000000000004</c:v>
                </c:pt>
                <c:pt idx="1">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5.6</c:v>
                </c:pt>
                <c:pt idx="1">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6.1</c:v>
                </c:pt>
                <c:pt idx="1">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3.9000000000000004</c:v>
                </c:pt>
                <c:pt idx="1">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Sheet1!$B$2:$B$6</c:f>
              <c:numCache>
                <c:formatCode>0.0</c:formatCode>
                <c:ptCount val="5"/>
                <c:pt idx="0">
                  <c:v>7.2</c:v>
                </c:pt>
                <c:pt idx="1">
                  <c:v>7.3</c:v>
                </c:pt>
                <c:pt idx="2">
                  <c:v>7.5</c:v>
                </c:pt>
                <c:pt idx="3">
                  <c:v>7.6</c:v>
                </c:pt>
                <c:pt idx="4">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Sheet1!$C$2:$C$6</c:f>
              <c:numCache>
                <c:formatCode>0.0</c:formatCode>
                <c:ptCount val="5"/>
                <c:pt idx="0">
                  <c:v>2.8</c:v>
                </c:pt>
                <c:pt idx="1">
                  <c:v>2.7</c:v>
                </c:pt>
                <c:pt idx="2">
                  <c:v>2.5</c:v>
                </c:pt>
                <c:pt idx="3">
                  <c:v>2.4000000000000004</c:v>
                </c:pt>
                <c:pt idx="4">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5.3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4.7</c:v>
                </c:pt>
                <c:pt idx="1">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1.5</c:v>
                </c:pt>
                <c:pt idx="1">
                  <c:v>0.8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8.5</c:v>
                </c:pt>
                <c:pt idx="1">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95.503200000000007</c:v>
                </c:pt>
                <c:pt idx="1">
                  <c:v>0.85650000000000004</c:v>
                </c:pt>
                <c:pt idx="2">
                  <c:v>1.4988999999999999</c:v>
                </c:pt>
                <c:pt idx="3">
                  <c:v>0.42830000000000001</c:v>
                </c:pt>
                <c:pt idx="4">
                  <c:v>0.21410000000000001</c:v>
                </c:pt>
                <c:pt idx="5">
                  <c:v>1.4988999999999999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0.16502799999999951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0.42590700000000048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0.11873999999999985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1.2396269999999996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0.54464699999999944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0.57850800000000113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8.2860479999999992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3.5213097101899571E-2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0.18671400000000027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1.9492700000000003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0.85643799999999981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1.6466620000000001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5.8129929999999996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9.4513000000000069E-2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0.31278300000000048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8.7200999999999418E-2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0.91037100000000049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0.39998499999999915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0.49089200000000055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7.658309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6.5489999999999604E-2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0.29607600000000023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8.2543999999999507E-2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0.86174499999999998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0.37861900000000048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0.42326500000000067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8.0849340000000005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0.51167409375559991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0.14863500000000052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1.5517339999999997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0.68177599999999927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0.87790299999999988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7.3349830000000003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8.1445999999999685E-2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0.23399799999999971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6.5237000000001544E-2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0.68106399999999923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6.5236999999999767E-2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0.23399799999999971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0.14474700000000063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9.1617789999999992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0.24488002279209997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0.10638799999999993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1.1106749999999996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0.10638800000000082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0.38160199999999911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0.21294699999999978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8.0601610000000008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0.22675136853580025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9.5960999999999963E-2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1.0018200000000004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9.5962000000000103E-2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0.34420199999999923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0.42193900000000006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8.3455969999999997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28.665199999999999</c:v>
                </c:pt>
                <c:pt idx="1">
                  <c:v>0.21879999999999999</c:v>
                </c:pt>
                <c:pt idx="2">
                  <c:v>65.207899999999995</c:v>
                </c:pt>
                <c:pt idx="3">
                  <c:v>0.65649999999999997</c:v>
                </c:pt>
                <c:pt idx="4">
                  <c:v>0</c:v>
                </c:pt>
                <c:pt idx="5">
                  <c:v>0.65649999999999997</c:v>
                </c:pt>
                <c:pt idx="6">
                  <c:v>0.21879999999999999</c:v>
                </c:pt>
                <c:pt idx="7">
                  <c:v>2.1882000000000001</c:v>
                </c:pt>
                <c:pt idx="8">
                  <c:v>2.1882000000000001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0.54955899999999946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0.38470699999999969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0.10725400000000018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1.1197110000000006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0.10725399999999929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0.38470700000000058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0.3738949999999992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8.4329649999999994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0.34919196031470001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0.11369899999999955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1.1870010000000004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0.11369899999999955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0.40782699999999927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0.69108200000000153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6.7981379999999998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0.34157500992979983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0.14781400000000033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1.5431539999999995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0.14781400000000033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0.53019300000000058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0.39644099999999938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7.6407980000000002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0.46613953586259971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0.18043399999999998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1.8837000000000002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0.18043399999999998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0.6471960000000001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0.99000600000000105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6.7288019999999999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0.33234500000000011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0.17358299999999893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4.8394000000000048E-2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0.50522500000000115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4.8394000000000048E-2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0.17358399999999996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8.3198999999998691E-2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9.494434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0.78080000000000005</c:v>
                </c:pt>
                <c:pt idx="1">
                  <c:v>0.21919999999999995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0.78080000000000005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Your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Your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Your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Your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Your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Your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Your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Your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8.8874561390072397</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Sheet1!$B$2:$B$6</c:f>
              <c:numCache>
                <c:formatCode>0.0</c:formatCode>
                <c:ptCount val="5"/>
                <c:pt idx="0">
                  <c:v>9.1</c:v>
                </c:pt>
                <c:pt idx="1">
                  <c:v>9</c:v>
                </c:pt>
                <c:pt idx="2">
                  <c:v>9</c:v>
                </c:pt>
                <c:pt idx="3">
                  <c:v>8.9</c:v>
                </c:pt>
                <c:pt idx="4">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Sheet1!$C$2:$C$6</c:f>
              <c:numCache>
                <c:formatCode>0.0</c:formatCode>
                <c:ptCount val="5"/>
                <c:pt idx="0">
                  <c:v>0.90000000000000036</c:v>
                </c:pt>
                <c:pt idx="1">
                  <c:v>1</c:v>
                </c:pt>
                <c:pt idx="2">
                  <c:v>1</c:v>
                </c:pt>
                <c:pt idx="3">
                  <c:v>1.0999999999999996</c:v>
                </c:pt>
                <c:pt idx="4">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Sheet1!$B$2:$B$6</c:f>
              <c:numCache>
                <c:formatCode>0.0</c:formatCode>
                <c:ptCount val="5"/>
                <c:pt idx="0">
                  <c:v>8.6</c:v>
                </c:pt>
                <c:pt idx="1">
                  <c:v>8.6</c:v>
                </c:pt>
                <c:pt idx="2">
                  <c:v>8.6999999999999993</c:v>
                </c:pt>
                <c:pt idx="3">
                  <c:v>8.6999999999999993</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Sheet1!$C$2:$C$6</c:f>
              <c:numCache>
                <c:formatCode>0.0</c:formatCode>
                <c:ptCount val="5"/>
                <c:pt idx="0">
                  <c:v>1.4000000000000004</c:v>
                </c:pt>
                <c:pt idx="1">
                  <c:v>1.4000000000000004</c:v>
                </c:pt>
                <c:pt idx="2">
                  <c:v>1.3000000000000007</c:v>
                </c:pt>
                <c:pt idx="3">
                  <c:v>1.3000000000000007</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0.1547780000000003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0.22746399999999944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6.3415000000000887E-2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0.66204399999999985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6.3414999999999111E-2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0.22746399999999944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0.24348900000000029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8.9313190000000002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2.2716000000000847E-2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0.19478100000000076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5.4303999999998354E-2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0.56692000000000142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5.430400000000013E-2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0.19478099999999898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0.19140200000000007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9.1232070000000007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0.19297623587499935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7.7097000000000193E-2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0.80488400000000127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7.7097999999999445E-2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0.2765399999999989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0.1394030000000015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8.6078430000000008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51.298699999999997</c:v>
                </c:pt>
                <c:pt idx="2">
                  <c:v>48.701300000000003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Your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Your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Your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Your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Your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Your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Your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Your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8.4458413870603408</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8.6999999999999993</c:v>
                </c:pt>
                <c:pt idx="1">
                  <c:v>8.6999999999999993</c:v>
                </c:pt>
                <c:pt idx="2">
                  <c:v>8.6999999999999993</c:v>
                </c:pt>
                <c:pt idx="3">
                  <c:v>8.6</c:v>
                </c:pt>
                <c:pt idx="4">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1.3000000000000007</c:v>
                </c:pt>
                <c:pt idx="1">
                  <c:v>1.3000000000000007</c:v>
                </c:pt>
                <c:pt idx="2">
                  <c:v>1.3000000000000007</c:v>
                </c:pt>
                <c:pt idx="3">
                  <c:v>1.4000000000000004</c:v>
                </c:pt>
                <c:pt idx="4">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Sheet1!$B$2:$B$6</c:f>
              <c:numCache>
                <c:formatCode>0.0</c:formatCode>
                <c:ptCount val="5"/>
                <c:pt idx="0">
                  <c:v>8.1</c:v>
                </c:pt>
                <c:pt idx="1">
                  <c:v>8.1</c:v>
                </c:pt>
                <c:pt idx="2">
                  <c:v>8.1999999999999993</c:v>
                </c:pt>
                <c:pt idx="3">
                  <c:v>8.3000000000000007</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Sheet1!$C$2:$C$6</c:f>
              <c:numCache>
                <c:formatCode>0.0</c:formatCode>
                <c:ptCount val="5"/>
                <c:pt idx="0">
                  <c:v>1.9000000000000004</c:v>
                </c:pt>
                <c:pt idx="1">
                  <c:v>1.9000000000000004</c:v>
                </c:pt>
                <c:pt idx="2">
                  <c:v>1.8000000000000007</c:v>
                </c:pt>
                <c:pt idx="3">
                  <c:v>1.6999999999999993</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0.16619399999999995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0.26772300000000104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7.4638999999999456E-2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0.77922200000000075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7.4638999999999456E-2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0.26772300000000016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0.21956400000000009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8.8506429999999998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7.3109000000000535E-2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0.23509100000000061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6.5540999999999627E-2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0.68424499999999888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6.5542000000000655E-2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0.23509100000000061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2.9192000000000107E-2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9.0416170000000005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0.11922299999999986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0.29188000000000081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8.1374000000000279E-2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0.84953499999999948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8.1374000000000279E-2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0.29187999999999903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8.9754000000001E-2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8.5730649999999997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0.46169999999999956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0.34869600000000034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9.7214000000000134E-2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1.0148999999999999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9.7214000000000134E-2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0.34869600000000034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0.76967699999999972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7.318041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Your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Your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Your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Your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Your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Your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Your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Your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8.1076470294120995</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8.4</c:v>
                </c:pt>
                <c:pt idx="1">
                  <c:v>8.3000000000000007</c:v>
                </c:pt>
                <c:pt idx="2">
                  <c:v>8.3000000000000007</c:v>
                </c:pt>
                <c:pt idx="3">
                  <c:v>8.1999999999999993</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1.5999999999999996</c:v>
                </c:pt>
                <c:pt idx="1">
                  <c:v>1.6999999999999993</c:v>
                </c:pt>
                <c:pt idx="2">
                  <c:v>1.6999999999999993</c:v>
                </c:pt>
                <c:pt idx="3">
                  <c:v>1.8000000000000007</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7.7</c:v>
                </c:pt>
                <c:pt idx="1">
                  <c:v>7.7</c:v>
                </c:pt>
                <c:pt idx="2">
                  <c:v>7.8</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0.43445799999999934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0.27873999999999999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7.7711000000000752E-2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0.8112869999999992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7.7711000000000752E-2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0.2787399999999991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0.25522100000000059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7.8192440000000003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0.20860170072940054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8.6399000000000115E-2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0.90199499999999944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8.6399000000000115E-2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0.30990500000000054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0.63653300000000002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7.2763619999999998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0.14713146760379914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6.0625000000001705E-2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0.63292099999999962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6.0624999999999929E-2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0.21745699999999957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0.30056300000000036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8.8990709999999993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0.17804899999999968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0.37986800000000009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0.10590499999999992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1.1056269999999992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0.10590499999999992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0.37986800000000009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0.56208900000000028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7.7316580000000004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0.14775402761539969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0.14469900000000013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1.510637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0.14469900000000013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0.51902000000000026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1.5906890000000002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6.3900490000000003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7.0663999999999998</c:v>
                </c:pt>
                <c:pt idx="1">
                  <c:v>10.7066</c:v>
                </c:pt>
                <c:pt idx="2">
                  <c:v>23.982900000000001</c:v>
                </c:pt>
                <c:pt idx="3">
                  <c:v>58.244100000000003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0.11561716872100014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4.0163000000001503E-2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0.41930099999999904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4.0164000000000755E-2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0.14406199999999991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0.14145699999999906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9.3688269999999996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0.25721100000000163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0.19007699999999872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5.2991999999999706E-2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0.55322700000000147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5.2991999999999706E-2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0.1900770000000005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0.2467549999999985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9.0691159999999993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0.26802897606459997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8.6546000000000234E-2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0.90352100000000046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8.6544999999999206E-2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0.31042900000000095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0.44807099999999878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8.3068489999999997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Your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Your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Your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Your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Your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Your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Your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Your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8.3510574314666393</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8.5</c:v>
                </c:pt>
                <c:pt idx="1">
                  <c:v>8.4</c:v>
                </c:pt>
                <c:pt idx="2">
                  <c:v>8.4</c:v>
                </c:pt>
                <c:pt idx="3">
                  <c:v>8.4</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c:v>
                </c:pt>
                <c:pt idx="1">
                  <c:v>1.5999999999999996</c:v>
                </c:pt>
                <c:pt idx="2">
                  <c:v>1.5999999999999996</c:v>
                </c:pt>
                <c:pt idx="3">
                  <c:v>1.5999999999999996</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Sheet1!$B$2:$B$6</c:f>
              <c:numCache>
                <c:formatCode>0.0</c:formatCode>
                <c:ptCount val="5"/>
                <c:pt idx="0">
                  <c:v>8</c:v>
                </c:pt>
                <c:pt idx="1">
                  <c:v>8.1</c:v>
                </c:pt>
                <c:pt idx="2">
                  <c:v>8.1</c:v>
                </c:pt>
                <c:pt idx="3">
                  <c:v>8.1</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Sheet1!$C$2:$C$6</c:f>
              <c:numCache>
                <c:formatCode>0.0</c:formatCode>
                <c:ptCount val="5"/>
                <c:pt idx="0">
                  <c:v>2</c:v>
                </c:pt>
                <c:pt idx="1">
                  <c:v>1.9000000000000004</c:v>
                </c:pt>
                <c:pt idx="2">
                  <c:v>1.9000000000000004</c:v>
                </c:pt>
                <c:pt idx="3">
                  <c:v>1.9000000000000004</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0.14844300000000032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0.1989920000000005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5.5476999999999776E-2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0.57917699999999961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5.5476999999999776E-2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0.1989920000000005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0.19580500000000001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9.2063670000000002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0.51719600000000021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0.2672819999999998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7.4516000000000027E-2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0.77793700000000054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7.4517000000000166E-2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0.26728099999999877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0.39908900000000003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7.7210000000000001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0.12462899999999966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0.28050500000000067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7.8202999999999356E-2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0.81642800000000015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7.8203000000000245E-2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0.28050600000000081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0.53502299999999892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8.1258049999999997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Your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Your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Your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Your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Your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Your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Your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Your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7.1495489586932504</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RA7 | University Hospitals Bristol and Weston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RA7 | University Hospitals Bristol and Weston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RA7 | University Hospitals Bristol and Weston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University Hospitals Bristol and Weston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689451161"/>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797591194"/>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Q32. Beforehand, how well did hospital staff answer your questions about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Doctors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Q16. When you asked doctors questions, did you get answers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980188136"/>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443093"/>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561184023"/>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2606272"/>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29406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0361710"/>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218016897"/>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95448035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1496675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96419540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76449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5149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5527902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85066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509768739"/>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51897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7614403"/>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07125564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53524157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4607513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302783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2607360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57902011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09045608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62703127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96854848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76934727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17974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03874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194744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24534696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70679145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95528339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77188424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81060845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08735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88631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117910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6144699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065439849"/>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028749087"/>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87575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61149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50047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0982624"/>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99755453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11735417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7164249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8079159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570778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026660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98935134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89337519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61821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07173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96609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2013479"/>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420143943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39218497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367976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06327565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769188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58568722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49771818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30579654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897865986"/>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02534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28768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70575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182210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76610978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34067482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9251192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32290957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247337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28687872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55091828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44251079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13209998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36238077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38556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93987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7314244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07469988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11374757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86631889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02295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6819094"/>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91669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253618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57534293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099853978"/>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5837073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55672595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123180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08390848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45125230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69431033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67089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38611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27438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2068515"/>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99432612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89891639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1314577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96209519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685831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82721889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99774563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63854522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393508506"/>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414077157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61382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56437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821641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02575844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21898399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25632869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605646147"/>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401442057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10654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22255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5995272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65664900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85749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18580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09680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0520240"/>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63627012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85442888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3791440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12935477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6391589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33986721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66425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08720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32565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558443"/>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45711229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76876674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7981287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90114067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225784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98143488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01482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97464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77321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7085923"/>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62454477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083736196"/>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9814220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36127128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051414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15548571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57400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17762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00092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6606497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9991609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8634306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(90)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3902769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42114792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7026981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67769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842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66422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54185044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70305094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5570784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3140248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73998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4733661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4587757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23565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20923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6688033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70284504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6092165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0956942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28211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8230946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452706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38314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26151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9525516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3344848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8785321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3526662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38111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0429148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4371664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00318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06169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30756336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1636695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0042220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(183)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2770303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44945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468653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401083853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(172)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46729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27586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6182922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9582104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8900961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(150)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5625078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55215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5138491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6901959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41615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3260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67741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67582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41762991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42418716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6559588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3014255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0161015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8921550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(114)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56190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8282460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8306613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2464107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(99)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1898863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84845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42160882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0271788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99070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10221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673369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773740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246380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0005122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38611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1373089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41550108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66890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77446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5742425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062401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9583491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193419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01323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1313901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1133570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10830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01249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4661662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9718629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924537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9410459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25289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7221207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426027831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5810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68558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769867862"/>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7646960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1813779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(280)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771917062"/>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63039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7385107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0166579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002155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11934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5574616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1499120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0885843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1292655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5175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4066665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6123601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07291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65308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40622286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5573886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6867765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987352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94589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1971068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9014245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(290)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82737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99074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7861303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2004564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6198812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0655923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19415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6328656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4009425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12416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50225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7078514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5754159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2212902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(171)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289103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40388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629984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789700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65897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56159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5057651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5350588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37935498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(182)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8933647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53343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9021038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1971236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18304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44700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567148229"/>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2818834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42779824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4037861760"/>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79197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50060090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9845529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(103)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81869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32624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6438122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7165948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4477510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617288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92821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2426789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9894562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(280)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47246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81350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218256092"/>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9903751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0407296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914265159"/>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23374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420615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41991508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54834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63806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5064598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7893933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7192624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0402066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33055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2444817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4902912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38127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18827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08104457"/>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7735337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6608643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(156)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052513635"/>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14355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8504456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2351267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48009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73067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1162176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0112892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8437257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(96)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1708798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99477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2026689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5933922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60744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28761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42663187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61382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941785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0940203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BRISTOL ROYAL INFIRMARY (292)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WESTON GENERAL HOSPITAL (110)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57266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30965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00258166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835362521"/>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67683405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65956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51806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264446222"/>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67674546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117248022"/>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772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99608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910945216"/>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15574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84530005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229633410"/>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82369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62861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44952451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368860876"/>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66988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8086345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73793809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938916236"/>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35867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10185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64311179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895144431"/>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824620336"/>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334653232"/>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44217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8189575"/>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782239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15119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96534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439375310"/>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29627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024046586"/>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Q32. Beforehand, how well did hospital staff answer your questions about the operations or procedures?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47200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025456943"/>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32173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876521375"/>
              </p:ext>
            </p:extLst>
          </p:nvPr>
        </p:nvGraphicFramePr>
        <p:xfrm>
          <a:off x="469068" y="1548000"/>
          <a:ext cx="11253864" cy="445478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Q37. Did hospital staff discuss with you whether you would need any additional equipment in your home, or any changes to your home, after leaving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Q42. Before you left hospital, did you know what would happen next with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Q23. Thinking about your care and treatment, were you told something by a member of staff that was different to what you had been told by another member of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02339778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Q28. Were you given enough privacy when being examined or treated?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3713816259"/>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4491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University Hospitals Bristol and Weston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893249340"/>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Changing wards during the night: staff explaining the reason for patients needing to change wards during the night
Keeping in touch: patients getting help from staff to keep in touch with family and friends during their stay in hospital
Answers to questions: hospital staff answering patients' questions before the operation or procedure
Answers to questions: doctors answering patients questions in a way they could understand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209683696"/>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Support from health or social care services: patients being given enough support from health or social care services to help them recover or manage their condition after leaving hospital
Noise from staff: patients not being bothered by noise at night from staff
Equipment and adaptations in the home: hospital staff discussing if any equipment or home adaptations were needed when leaving hospital
Understanding care after leaving hospital: patients being given information about what would happen next with their care
Quality of food: patients describing the hospital food as good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University Hospitals Bristol and Weston NHS Foundation Trust who had attended in late 2021. Responses were received from 467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59197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0912006"/>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467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455542056"/>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919974"/>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573595888"/>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9258751"/>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568433463"/>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88803090"/>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877380722"/>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561710355"/>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34294914"/>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66352758"/>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0%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546546"/>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889658469"/>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7030286"/>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279664844"/>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158826561"/>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8C2AB8-5A29-44CA-B842-37BD354B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19334</TotalTime>
  <Words>16537</Words>
  <Application>Microsoft Office PowerPoint</Application>
  <PresentationFormat>Widescreen</PresentationFormat>
  <Paragraphs>2349</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University Hospitals Bristol and Weston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2022-09-30T14:10:03Z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